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4EF1D-D0F8-8742-82CD-F086DC27393F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92824-E769-134E-A649-0A1FD44F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91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8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3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1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9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9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8C272-C3DF-964E-812B-CD45BAB50E93}" type="datetimeFigureOut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B2BE-11C7-6642-B5EB-16604B720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5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rtal.achieve3000.com/inde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HS Grade </a:t>
            </a:r>
            <a:r>
              <a:rPr lang="en-US" dirty="0" smtClean="0"/>
              <a:t>Achieve 3000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36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29" y="-48225"/>
            <a:ext cx="7221415" cy="884751"/>
          </a:xfrm>
        </p:spPr>
        <p:txBody>
          <a:bodyPr/>
          <a:lstStyle/>
          <a:p>
            <a:r>
              <a:rPr lang="en-US" b="1" dirty="0" smtClean="0"/>
              <a:t>Step 5: Thought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30" y="836527"/>
            <a:ext cx="7765366" cy="5792874"/>
          </a:xfrm>
        </p:spPr>
        <p:txBody>
          <a:bodyPr>
            <a:normAutofit/>
          </a:bodyPr>
          <a:lstStyle/>
          <a:p>
            <a:r>
              <a:rPr lang="en-US" dirty="0" smtClean="0"/>
              <a:t>Take your time when you get here!</a:t>
            </a:r>
          </a:p>
          <a:p>
            <a:pPr lvl="1"/>
            <a:r>
              <a:rPr lang="en-US" dirty="0" smtClean="0"/>
              <a:t>5-7 sentences, free of grammar/spelling errors</a:t>
            </a:r>
          </a:p>
          <a:p>
            <a:pPr lvl="1"/>
            <a:r>
              <a:rPr lang="en-US" dirty="0" smtClean="0"/>
              <a:t>Directly references  text in answer (use of evidence)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smtClean="0"/>
              <a:t>sentences with proper grammar </a:t>
            </a:r>
            <a:r>
              <a:rPr lang="en-US" smtClean="0"/>
              <a:t>and spelling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73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781800" cy="1527175"/>
          </a:xfrm>
        </p:spPr>
        <p:txBody>
          <a:bodyPr/>
          <a:lstStyle/>
          <a:p>
            <a:r>
              <a:rPr lang="en-US" dirty="0" smtClean="0"/>
              <a:t>Improving </a:t>
            </a:r>
            <a:r>
              <a:rPr lang="en-US" dirty="0" err="1" smtClean="0"/>
              <a:t>Lexile</a:t>
            </a:r>
            <a:r>
              <a:rPr lang="en-US" dirty="0" smtClean="0"/>
              <a:t>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385552"/>
            <a:ext cx="9144000" cy="5472448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 smtClean="0"/>
              <a:t>will </a:t>
            </a:r>
            <a:r>
              <a:rPr lang="en-US" dirty="0" smtClean="0"/>
              <a:t>be expected to complete </a:t>
            </a:r>
            <a:r>
              <a:rPr lang="en-US" b="1" dirty="0" smtClean="0"/>
              <a:t>THREE</a:t>
            </a:r>
            <a:r>
              <a:rPr lang="en-US" dirty="0" smtClean="0"/>
              <a:t> Achieve 3000 articles per week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Improving </a:t>
            </a:r>
            <a:r>
              <a:rPr lang="en-US" dirty="0" smtClean="0"/>
              <a:t>your </a:t>
            </a:r>
            <a:r>
              <a:rPr lang="en-US" dirty="0" err="1" smtClean="0"/>
              <a:t>Lexile</a:t>
            </a:r>
            <a:r>
              <a:rPr lang="en-US" dirty="0" smtClean="0"/>
              <a:t> score is ONLY possible through rigorous, sustained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572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527175"/>
          </a:xfrm>
        </p:spPr>
        <p:txBody>
          <a:bodyPr/>
          <a:lstStyle/>
          <a:p>
            <a:r>
              <a:rPr lang="en-US" dirty="0" smtClean="0"/>
              <a:t>So What Am I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</a:t>
            </a:r>
            <a:r>
              <a:rPr lang="en-US" sz="3600" dirty="0" smtClean="0"/>
              <a:t>you are ever unsure of your requirements, please reference this document!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686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b="1" dirty="0" smtClean="0"/>
              <a:t>Step 0: Log 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6550"/>
            <a:ext cx="9144000" cy="60924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https://portal.achieve3000.com/index</a:t>
            </a:r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Username and password are THE EXACT SAME as all of your Alliance accounts.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EXAMPLE</a:t>
            </a:r>
          </a:p>
          <a:p>
            <a:pPr marL="457200" lvl="1" indent="0">
              <a:buNone/>
            </a:pPr>
            <a:r>
              <a:rPr lang="en-US" sz="3600" dirty="0" smtClean="0"/>
              <a:t>Username: AnnaC57609</a:t>
            </a:r>
          </a:p>
          <a:p>
            <a:pPr marL="457200" lvl="1" indent="0">
              <a:buNone/>
            </a:pPr>
            <a:r>
              <a:rPr lang="en-US" sz="3600" dirty="0" smtClean="0"/>
              <a:t>Password: fuzzy57609</a:t>
            </a:r>
          </a:p>
          <a:p>
            <a:pPr marL="457200" lvl="1" indent="0">
              <a:buNone/>
            </a:pPr>
            <a:endParaRPr lang="en-US" sz="3600" dirty="0"/>
          </a:p>
          <a:p>
            <a:r>
              <a:rPr lang="en-US" sz="4000" dirty="0" smtClean="0"/>
              <a:t>Select the </a:t>
            </a:r>
            <a:r>
              <a:rPr lang="en-US" sz="4000" dirty="0" smtClean="0"/>
              <a:t>“Advisory” </a:t>
            </a:r>
            <a:r>
              <a:rPr lang="en-US" sz="4000" dirty="0" smtClean="0"/>
              <a:t>class option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45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696200" cy="73358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 1: Pre-Reading Poll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23" y="962189"/>
            <a:ext cx="8990077" cy="5895811"/>
          </a:xfrm>
        </p:spPr>
        <p:txBody>
          <a:bodyPr/>
          <a:lstStyle/>
          <a:p>
            <a:r>
              <a:rPr lang="en-US" dirty="0" smtClean="0"/>
              <a:t>Answer Pre-Reading poll</a:t>
            </a:r>
          </a:p>
          <a:p>
            <a:pPr lvl="1"/>
            <a:r>
              <a:rPr lang="en-US" dirty="0" smtClean="0"/>
              <a:t>Select one of two options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FOUR sentences, explain your selections:</a:t>
            </a:r>
          </a:p>
          <a:p>
            <a:pPr lvl="1"/>
            <a:r>
              <a:rPr lang="en-US" dirty="0" smtClean="0"/>
              <a:t>Why did you vote the way you did?</a:t>
            </a:r>
          </a:p>
          <a:p>
            <a:pPr lvl="1"/>
            <a:r>
              <a:rPr lang="en-US" dirty="0" smtClean="0"/>
              <a:t>What did you know about the topic previously? (articles you read, shows your watched, etc.)</a:t>
            </a:r>
          </a:p>
          <a:p>
            <a:pPr lvl="1"/>
            <a:r>
              <a:rPr lang="en-US" dirty="0" smtClean="0"/>
              <a:t>Why would other people vote differently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 smtClean="0"/>
              <a:t>Use proper spelling, grammar, and conventions (yes, your responses are shared with me)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7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019921"/>
          </a:xfrm>
        </p:spPr>
        <p:txBody>
          <a:bodyPr/>
          <a:lstStyle/>
          <a:p>
            <a:r>
              <a:rPr lang="en-US" b="1" dirty="0" smtClean="0"/>
              <a:t>Step 2: Annotations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19921"/>
            <a:ext cx="8839201" cy="583807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Blue highlighter (1 per paragraph)</a:t>
            </a:r>
          </a:p>
          <a:p>
            <a:pPr lvl="1"/>
            <a:r>
              <a:rPr lang="en-US" dirty="0" smtClean="0"/>
              <a:t>Important details that build the main idea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Yellow highlighter (3 minimum/article)</a:t>
            </a:r>
          </a:p>
          <a:p>
            <a:pPr lvl="1"/>
            <a:r>
              <a:rPr lang="en-US" dirty="0" smtClean="0"/>
              <a:t>Unfamiliar words</a:t>
            </a:r>
          </a:p>
          <a:p>
            <a:pPr lvl="1"/>
            <a:r>
              <a:rPr lang="en-US" dirty="0" smtClean="0"/>
              <a:t>Confusing sentences/phrases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Green highlighter (2 minimum/article)</a:t>
            </a:r>
          </a:p>
          <a:p>
            <a:pPr lvl="1"/>
            <a:r>
              <a:rPr lang="en-US" dirty="0" smtClean="0"/>
              <a:t>Points of interest (things that seem interesting to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4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781800" cy="1137776"/>
          </a:xfrm>
        </p:spPr>
        <p:txBody>
          <a:bodyPr/>
          <a:lstStyle/>
          <a:p>
            <a:r>
              <a:rPr lang="en-US" b="1" dirty="0" smtClean="0"/>
              <a:t>Step 2: Annotations (cont.)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4" y="996650"/>
            <a:ext cx="8472770" cy="5449428"/>
          </a:xfrm>
        </p:spPr>
        <p:txBody>
          <a:bodyPr>
            <a:normAutofit/>
          </a:bodyPr>
          <a:lstStyle/>
          <a:p>
            <a:r>
              <a:rPr lang="en-US" dirty="0" smtClean="0"/>
              <a:t>Most important paragraphs</a:t>
            </a:r>
          </a:p>
          <a:p>
            <a:pPr lvl="1"/>
            <a:r>
              <a:rPr lang="en-US" dirty="0" smtClean="0"/>
              <a:t>Select most important paragraphs (2-3 per article)</a:t>
            </a:r>
          </a:p>
          <a:p>
            <a:pPr lvl="1"/>
            <a:r>
              <a:rPr lang="en-US" dirty="0" smtClean="0"/>
              <a:t>Write a two-sentence summary of each</a:t>
            </a:r>
          </a:p>
          <a:p>
            <a:pPr lvl="1"/>
            <a:r>
              <a:rPr lang="en-US" dirty="0" smtClean="0"/>
              <a:t>Generate one question concerning each of the paragraphs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Be sure to track if you find your original </a:t>
            </a:r>
            <a:r>
              <a:rPr lang="en-US" dirty="0" smtClean="0"/>
              <a:t>opinion from the Pre-Reading Poll- is it </a:t>
            </a:r>
            <a:r>
              <a:rPr lang="en-US" dirty="0" smtClean="0"/>
              <a:t>changing or being </a:t>
            </a:r>
            <a:r>
              <a:rPr lang="en-US" dirty="0" smtClean="0"/>
              <a:t>strengthened? </a:t>
            </a:r>
            <a:r>
              <a:rPr lang="en-US" dirty="0" smtClean="0"/>
              <a:t>Why is this happening?</a:t>
            </a:r>
          </a:p>
        </p:txBody>
      </p:sp>
    </p:spTree>
    <p:extLst>
      <p:ext uri="{BB962C8B-B14F-4D97-AF65-F5344CB8AC3E}">
        <p14:creationId xmlns:p14="http://schemas.microsoft.com/office/powerpoint/2010/main" val="361252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292716" cy="1527175"/>
          </a:xfrm>
        </p:spPr>
        <p:txBody>
          <a:bodyPr/>
          <a:lstStyle/>
          <a:p>
            <a:r>
              <a:rPr lang="en-US" b="1" dirty="0" smtClean="0"/>
              <a:t>Step 3: Multiple-Choice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6751"/>
            <a:ext cx="8902840" cy="50302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Answer all questions carefully and accurately</a:t>
            </a:r>
          </a:p>
          <a:p>
            <a:pPr lvl="1"/>
            <a:r>
              <a:rPr lang="en-US" dirty="0" smtClean="0"/>
              <a:t>You will receive two chances to correctly answer the question</a:t>
            </a:r>
          </a:p>
          <a:p>
            <a:pPr lvl="1"/>
            <a:r>
              <a:rPr lang="en-US" dirty="0" smtClean="0"/>
              <a:t>You should refer back to the article and your </a:t>
            </a:r>
            <a:r>
              <a:rPr lang="en-US" dirty="0" smtClean="0"/>
              <a:t>annotations (</a:t>
            </a:r>
            <a:r>
              <a:rPr lang="en-US" dirty="0" smtClean="0"/>
              <a:t>see “Refer to Article” below “Submit”)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100% = 4</a:t>
            </a:r>
          </a:p>
          <a:p>
            <a:r>
              <a:rPr lang="en-US" dirty="0" smtClean="0"/>
              <a:t>88% = 3</a:t>
            </a:r>
          </a:p>
          <a:p>
            <a:r>
              <a:rPr lang="en-US" dirty="0" smtClean="0"/>
              <a:t>75% = 2</a:t>
            </a:r>
          </a:p>
          <a:p>
            <a:r>
              <a:rPr lang="en-US" dirty="0" smtClean="0"/>
              <a:t>Anything less = 1</a:t>
            </a:r>
          </a:p>
          <a:p>
            <a:r>
              <a:rPr lang="en-US" dirty="0" smtClean="0"/>
              <a:t>Incomplete = 0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10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781800" cy="1527175"/>
          </a:xfrm>
        </p:spPr>
        <p:txBody>
          <a:bodyPr/>
          <a:lstStyle/>
          <a:p>
            <a:r>
              <a:rPr lang="en-US" b="1" dirty="0" smtClean="0"/>
              <a:t>Step 4: Post-Reading Poll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9575"/>
            <a:ext cx="9276638" cy="4525377"/>
          </a:xfrm>
        </p:spPr>
        <p:txBody>
          <a:bodyPr/>
          <a:lstStyle/>
          <a:p>
            <a:r>
              <a:rPr lang="en-US" dirty="0" smtClean="0"/>
              <a:t>Has your initial opinion changed? Remained the </a:t>
            </a:r>
            <a:r>
              <a:rPr lang="en-US" dirty="0" smtClean="0"/>
              <a:t>same</a:t>
            </a:r>
            <a:r>
              <a:rPr lang="en-US" dirty="0" smtClean="0"/>
              <a:t>? Explain in complete, specific sentences.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480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327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HS Grade Achieve 3000 Expectations</vt:lpstr>
      <vt:lpstr>Improving Lexile Scores</vt:lpstr>
      <vt:lpstr>So What Am I Doing?</vt:lpstr>
      <vt:lpstr>Step 0: Log on</vt:lpstr>
      <vt:lpstr>Step 1: Pre-Reading Poll</vt:lpstr>
      <vt:lpstr>Step 2: Annotations</vt:lpstr>
      <vt:lpstr>Step 2: Annotations (cont.)</vt:lpstr>
      <vt:lpstr>Step 3: Multiple-Choice Quiz</vt:lpstr>
      <vt:lpstr>Step 4: Post-Reading Poll</vt:lpstr>
      <vt:lpstr>Step 5: Thought Question</vt:lpstr>
    </vt:vector>
  </TitlesOfParts>
  <Company>Alliance College Ready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Grade Achieve 3000 Expectations</dc:title>
  <dc:creator>Anna Campos</dc:creator>
  <cp:lastModifiedBy>Anna Campos</cp:lastModifiedBy>
  <cp:revision>4</cp:revision>
  <cp:lastPrinted>2016-08-30T21:17:48Z</cp:lastPrinted>
  <dcterms:created xsi:type="dcterms:W3CDTF">2016-08-25T16:53:05Z</dcterms:created>
  <dcterms:modified xsi:type="dcterms:W3CDTF">2017-08-30T03:22:00Z</dcterms:modified>
</cp:coreProperties>
</file>